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62" r:id="rId3"/>
    <p:sldId id="263" r:id="rId4"/>
    <p:sldId id="264" r:id="rId5"/>
    <p:sldId id="356" r:id="rId6"/>
    <p:sldId id="282" r:id="rId7"/>
    <p:sldId id="365" r:id="rId8"/>
    <p:sldId id="352" r:id="rId9"/>
    <p:sldId id="362" r:id="rId10"/>
    <p:sldId id="267" r:id="rId11"/>
    <p:sldId id="333" r:id="rId12"/>
    <p:sldId id="268" r:id="rId13"/>
    <p:sldId id="269" r:id="rId14"/>
    <p:sldId id="363" r:id="rId15"/>
    <p:sldId id="270" r:id="rId16"/>
    <p:sldId id="271" r:id="rId17"/>
    <p:sldId id="340" r:id="rId18"/>
    <p:sldId id="334" r:id="rId19"/>
    <p:sldId id="323" r:id="rId20"/>
    <p:sldId id="325" r:id="rId21"/>
    <p:sldId id="274" r:id="rId22"/>
    <p:sldId id="358" r:id="rId23"/>
    <p:sldId id="275" r:id="rId24"/>
    <p:sldId id="329" r:id="rId25"/>
    <p:sldId id="366" r:id="rId26"/>
    <p:sldId id="277" r:id="rId27"/>
    <p:sldId id="349" r:id="rId28"/>
    <p:sldId id="367" r:id="rId29"/>
    <p:sldId id="281" r:id="rId30"/>
    <p:sldId id="319" r:id="rId31"/>
    <p:sldId id="31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A521"/>
    <a:srgbClr val="FF9900"/>
    <a:srgbClr val="2A9028"/>
    <a:srgbClr val="CC3300"/>
    <a:srgbClr val="FF3300"/>
    <a:srgbClr val="C0E399"/>
    <a:srgbClr val="FFFF81"/>
    <a:srgbClr val="FFFF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9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29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00630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92872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2097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em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8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hyperlink" Target="https://www.youtube.com/watch?v=k4wZ4w6KU5E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k4wZ4w6KU5E?feature=oembed" TargetMode="External"/><Relationship Id="rId6" Type="http://schemas.openxmlformats.org/officeDocument/2006/relationships/image" Target="../media/image38.jpeg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FGkN2iKv1Kg?feature=oembed" TargetMode="External"/><Relationship Id="rId6" Type="http://schemas.openxmlformats.org/officeDocument/2006/relationships/image" Target="../media/image41.jpeg"/><Relationship Id="rId5" Type="http://schemas.openxmlformats.org/officeDocument/2006/relationships/hyperlink" Target="https://www.youtube.com/watch?v=FGkN2iKv1Kg" TargetMode="External"/><Relationship Id="rId4" Type="http://schemas.openxmlformats.org/officeDocument/2006/relationships/image" Target="../media/image4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microsoft.com/office/2007/relationships/hdphoto" Target="../media/hdphoto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qRbwlgIuqvM?feature=oembed" TargetMode="External"/><Relationship Id="rId6" Type="http://schemas.openxmlformats.org/officeDocument/2006/relationships/hyperlink" Target="https://www.youtube.com/watch?v=qRbwlgIuqvM" TargetMode="External"/><Relationship Id="rId5" Type="http://schemas.microsoft.com/office/2007/relationships/hdphoto" Target="../media/hdphoto9.wdp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XlLXvZz1ojE?feature=oembed" TargetMode="External"/><Relationship Id="rId6" Type="http://schemas.openxmlformats.org/officeDocument/2006/relationships/hyperlink" Target="https://www.youtube.com/watch?v=XlLXvZz1ojE" TargetMode="External"/><Relationship Id="rId5" Type="http://schemas.microsoft.com/office/2007/relationships/hdphoto" Target="../media/hdphoto9.wdp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6.wdp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lLXvZz1ojE" TargetMode="External"/><Relationship Id="rId3" Type="http://schemas.openxmlformats.org/officeDocument/2006/relationships/hyperlink" Target="https://www.cleanpng.com/png-scalable-vector-graphics-paper-royalty-free-clip-a-6012096/download-png.html" TargetMode="External"/><Relationship Id="rId7" Type="http://schemas.openxmlformats.org/officeDocument/2006/relationships/hyperlink" Target="https://www.youtube.com/watch?v=qRbwlgIuqvM" TargetMode="External"/><Relationship Id="rId2" Type="http://schemas.openxmlformats.org/officeDocument/2006/relationships/hyperlink" Target="https://www.psychotactics.com/art-saying-but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FGkN2iKv1Kg" TargetMode="External"/><Relationship Id="rId5" Type="http://schemas.openxmlformats.org/officeDocument/2006/relationships/hyperlink" Target="https://www.youtube.com/watch?v=k4wZ4w6KU5E" TargetMode="External"/><Relationship Id="rId10" Type="http://schemas.openxmlformats.org/officeDocument/2006/relationships/hyperlink" Target="https://www.uihere.com/free-cliparts/question-mark-emoticon-clip-art-silly-question-cliparts-1429704" TargetMode="External"/><Relationship Id="rId4" Type="http://schemas.openxmlformats.org/officeDocument/2006/relationships/hyperlink" Target="http://www.fineartshop.co.kr/shop/detail.htm?code1=22&amp;code2=07&amp;code3=&amp;no=007771" TargetMode="External"/><Relationship Id="rId9" Type="http://schemas.openxmlformats.org/officeDocument/2006/relationships/hyperlink" Target="http://clipart-library.com/writing-book-cliparts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image" Target="../media/image15.emf"/><Relationship Id="rId3" Type="http://schemas.microsoft.com/office/2007/relationships/hdphoto" Target="../media/hdphoto3.wdp"/><Relationship Id="rId7" Type="http://schemas.openxmlformats.org/officeDocument/2006/relationships/image" Target="../media/image9.emf"/><Relationship Id="rId12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5" Type="http://schemas.openxmlformats.org/officeDocument/2006/relationships/image" Target="../media/image17.emf"/><Relationship Id="rId10" Type="http://schemas.openxmlformats.org/officeDocument/2006/relationships/image" Target="../media/image12.emf"/><Relationship Id="rId4" Type="http://schemas.openxmlformats.org/officeDocument/2006/relationships/image" Target="../media/image6.emf"/><Relationship Id="rId9" Type="http://schemas.openxmlformats.org/officeDocument/2006/relationships/image" Target="../media/image11.emf"/><Relationship Id="rId1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461912" y="884267"/>
            <a:ext cx="7714844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여러분은 낯선 곳에 가서도 길을 잘 찾는 편이에요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여러분 주변에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공간 지각 능력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 뛰어난 사람이 있나요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34952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로라는 길을 어떻게 알았어요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0" y="492826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엄마는 로라에게 뭐라고 칭찬했어요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5019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23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4461912" y="2618494"/>
            <a:ext cx="7730088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엄마와 로라가 함께 자동차로 이동하고 있는데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 로라가 엄마에게 어떤 도움을 드렸는지 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0701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공간 지각 능력이 뛰어난 사람들은 어떤 사람들이에요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19B04-4879-44D1-8880-15AE72F6E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440" y="880053"/>
            <a:ext cx="4302472" cy="3388188"/>
          </a:xfrm>
          <a:prstGeom prst="rect">
            <a:avLst/>
          </a:prstGeom>
        </p:spPr>
      </p:pic>
      <p:pic>
        <p:nvPicPr>
          <p:cNvPr id="6" name="023">
            <a:hlinkClick r:id="" action="ppaction://media"/>
            <a:extLst>
              <a:ext uri="{FF2B5EF4-FFF2-40B4-BE49-F238E27FC236}">
                <a16:creationId xmlns:a16="http://schemas.microsoft.com/office/drawing/2014/main" id="{276B0DA3-F579-4199-B648-0B3D68A91B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5928" y="4501921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52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E7444-B88B-45B2-82E5-6466137489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7" t="15557" r="17666" b="10963"/>
          <a:stretch/>
        </p:blipFill>
        <p:spPr>
          <a:xfrm>
            <a:off x="137160" y="115028"/>
            <a:ext cx="11917680" cy="600030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10A7F9-734D-4CA6-BC84-7358554B7CB5}"/>
              </a:ext>
            </a:extLst>
          </p:cNvPr>
          <p:cNvCxnSpPr>
            <a:cxnSpLocks/>
          </p:cNvCxnSpPr>
          <p:nvPr/>
        </p:nvCxnSpPr>
        <p:spPr>
          <a:xfrm>
            <a:off x="3849892" y="3251200"/>
            <a:ext cx="75801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DEDDCB-E38C-4485-B0E8-ACDF7AA5DB50}"/>
              </a:ext>
            </a:extLst>
          </p:cNvPr>
          <p:cNvCxnSpPr>
            <a:cxnSpLocks/>
          </p:cNvCxnSpPr>
          <p:nvPr/>
        </p:nvCxnSpPr>
        <p:spPr>
          <a:xfrm>
            <a:off x="2021092" y="3647440"/>
            <a:ext cx="6001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583692" y="5808281"/>
            <a:ext cx="4471148" cy="7121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10AAA8-2F79-4F36-893A-FE44EF730468}"/>
              </a:ext>
            </a:extLst>
          </p:cNvPr>
          <p:cNvCxnSpPr>
            <a:cxnSpLocks/>
          </p:cNvCxnSpPr>
          <p:nvPr/>
        </p:nvCxnSpPr>
        <p:spPr>
          <a:xfrm>
            <a:off x="2021092" y="2672080"/>
            <a:ext cx="19108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A686D033-261D-40E5-BB79-46A875FAAD04}"/>
              </a:ext>
            </a:extLst>
          </p:cNvPr>
          <p:cNvSpPr/>
          <p:nvPr/>
        </p:nvSpPr>
        <p:spPr>
          <a:xfrm>
            <a:off x="2701066" y="2201650"/>
            <a:ext cx="6789867" cy="198427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대화 주요 부분 </a:t>
            </a:r>
            <a:endParaRPr lang="en-US" altLang="ko-KR" sz="4800" b="1" dirty="0"/>
          </a:p>
          <a:p>
            <a:pPr algn="ctr"/>
            <a:r>
              <a:rPr lang="ko-KR" altLang="en-US" sz="4800" b="1" dirty="0"/>
              <a:t>상세 읽기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507985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나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919182"/>
            <a:ext cx="12192001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주어진 시간은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많지 않으나 </a:t>
            </a:r>
            <a:r>
              <a:rPr lang="ko-KR" altLang="en-US" sz="3600" b="1" dirty="0">
                <a:latin typeface="+mn-ea"/>
              </a:rPr>
              <a:t>열정이 있잖아요</a:t>
            </a:r>
            <a:r>
              <a:rPr lang="en-US" altLang="ko-KR" sz="3600" b="1" dirty="0">
                <a:latin typeface="+mn-ea"/>
              </a:rPr>
              <a:t>.</a:t>
            </a:r>
            <a:r>
              <a:rPr lang="ko-KR" altLang="en-US" sz="3600" b="1" dirty="0">
                <a:latin typeface="+mn-ea"/>
              </a:rPr>
              <a:t> </a:t>
            </a:r>
            <a:endParaRPr lang="en-US" altLang="ko-KR" sz="36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48779" y="2774729"/>
            <a:ext cx="731506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학생들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이번에는 시간이 좀 부족했어요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48780" y="1047484"/>
            <a:ext cx="7015336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지난번 프로젝트는 아주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잘했어요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그러나 </a:t>
            </a:r>
            <a:r>
              <a:rPr lang="ko-KR" altLang="en-US" sz="3000" dirty="0">
                <a:latin typeface="+mn-ea"/>
              </a:rPr>
              <a:t>이번 프로젝트는 조금 아쉬워요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48779" y="3423771"/>
            <a:ext cx="116533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시간이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부족했으나</a:t>
            </a:r>
            <a:r>
              <a:rPr lang="ko-KR" altLang="en-US" sz="3000" dirty="0">
                <a:latin typeface="+mn-ea"/>
              </a:rPr>
              <a:t> 연휴가 있었잖아요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026" name="Picture 2" descr="marsha_but">
            <a:extLst>
              <a:ext uri="{FF2B5EF4-FFF2-40B4-BE49-F238E27FC236}">
                <a16:creationId xmlns:a16="http://schemas.microsoft.com/office/drawing/2014/main" id="{9072FC06-8EF3-4DC9-88FD-76A32617B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116" y="508169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1C4B4C-0022-4BD9-AD78-CFB4EB2FA880}"/>
              </a:ext>
            </a:extLst>
          </p:cNvPr>
          <p:cNvSpPr txBox="1"/>
          <p:nvPr/>
        </p:nvSpPr>
        <p:spPr>
          <a:xfrm>
            <a:off x="9121473" y="3040250"/>
            <a:ext cx="28786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©psychotactics.com</a:t>
            </a: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8357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when the content of the second clause is contrary to the </a:t>
            </a:r>
          </a:p>
          <a:p>
            <a:r>
              <a:rPr lang="en-US" sz="2400" dirty="0"/>
              <a:t>  situation that can be expected from the first clause. It is mainly used in written text.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347916" y="2188238"/>
            <a:ext cx="12207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우리 학교 주변은 오가는 사람은 </a:t>
            </a:r>
            <a:r>
              <a:rPr lang="ko-KR" altLang="en-US" sz="3600" b="1" dirty="0">
                <a:solidFill>
                  <a:srgbClr val="FF0000"/>
                </a:solidFill>
              </a:rPr>
              <a:t>많으나</a:t>
            </a:r>
            <a:r>
              <a:rPr lang="ko-KR" altLang="en-US" sz="3600" dirty="0"/>
              <a:t> 교통은 별로 복잡하지 않다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363683" y="3533737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이 고궁은 나무로 </a:t>
            </a:r>
            <a:r>
              <a:rPr lang="ko-KR" altLang="en-US" sz="3600" b="1" dirty="0">
                <a:solidFill>
                  <a:srgbClr val="FF0000"/>
                </a:solidFill>
              </a:rPr>
              <a:t>지어졌으나</a:t>
            </a:r>
            <a:r>
              <a:rPr lang="ko-KR" altLang="en-US" sz="3600" dirty="0"/>
              <a:t> 관리를 잘 해서 </a:t>
            </a:r>
            <a:r>
              <a:rPr lang="en-US" altLang="ko-KR" sz="3600" dirty="0"/>
              <a:t>200</a:t>
            </a:r>
            <a:r>
              <a:rPr lang="ko-KR" altLang="en-US" sz="3600" dirty="0"/>
              <a:t>년이 지나도록 잘 보존되고 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379448" y="4899557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이 아파트는 실제 크기는 </a:t>
            </a:r>
            <a:r>
              <a:rPr lang="ko-KR" altLang="en-US" sz="3600" b="1" dirty="0">
                <a:solidFill>
                  <a:srgbClr val="FF0000"/>
                </a:solidFill>
              </a:rPr>
              <a:t>크지 않으나 </a:t>
            </a:r>
            <a:r>
              <a:rPr lang="ko-KR" altLang="en-US" sz="3600" dirty="0"/>
              <a:t>창문이 많아서 넓어 보인다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010165" y="5784050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89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316720" y="-50799"/>
            <a:ext cx="2963217" cy="112776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B0EDC3-24FE-42E5-9404-4CA407AFEA86}"/>
              </a:ext>
            </a:extLst>
          </p:cNvPr>
          <p:cNvSpPr/>
          <p:nvPr/>
        </p:nvSpPr>
        <p:spPr>
          <a:xfrm>
            <a:off x="538621" y="130462"/>
            <a:ext cx="507985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나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10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091175-0DFF-4189-AC6F-F001A3D05F08}"/>
              </a:ext>
            </a:extLst>
          </p:cNvPr>
          <p:cNvSpPr/>
          <p:nvPr/>
        </p:nvSpPr>
        <p:spPr>
          <a:xfrm>
            <a:off x="538621" y="130462"/>
            <a:ext cx="81583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나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BEA980A-59AE-49FD-B97A-65CD35C33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780023"/>
              </p:ext>
            </p:extLst>
          </p:nvPr>
        </p:nvGraphicFramePr>
        <p:xfrm>
          <a:off x="0" y="1042511"/>
          <a:ext cx="12192000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760">
                  <a:extLst>
                    <a:ext uri="{9D8B030D-6E8A-4147-A177-3AD203B41FA5}">
                      <a16:colId xmlns:a16="http://schemas.microsoft.com/office/drawing/2014/main" val="960129730"/>
                    </a:ext>
                  </a:extLst>
                </a:gridCol>
                <a:gridCol w="2458720">
                  <a:extLst>
                    <a:ext uri="{9D8B030D-6E8A-4147-A177-3AD203B41FA5}">
                      <a16:colId xmlns:a16="http://schemas.microsoft.com/office/drawing/2014/main" val="4102983268"/>
                    </a:ext>
                  </a:extLst>
                </a:gridCol>
                <a:gridCol w="4556760">
                  <a:extLst>
                    <a:ext uri="{9D8B030D-6E8A-4147-A177-3AD203B41FA5}">
                      <a16:colId xmlns:a16="http://schemas.microsoft.com/office/drawing/2014/main" val="894364492"/>
                    </a:ext>
                  </a:extLst>
                </a:gridCol>
                <a:gridCol w="4556760">
                  <a:extLst>
                    <a:ext uri="{9D8B030D-6E8A-4147-A177-3AD203B41FA5}">
                      <a16:colId xmlns:a16="http://schemas.microsoft.com/office/drawing/2014/main" val="2176465041"/>
                    </a:ext>
                  </a:extLst>
                </a:gridCol>
              </a:tblGrid>
              <a:tr h="286174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받침 </a:t>
                      </a:r>
                      <a:r>
                        <a:rPr lang="en-US" altLang="ko-KR" sz="4400" dirty="0"/>
                        <a:t>O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+ -</a:t>
                      </a:r>
                      <a:r>
                        <a:rPr lang="ko-KR" altLang="en-US" sz="4400" dirty="0"/>
                        <a:t>으나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작으나</a:t>
                      </a:r>
                      <a:r>
                        <a:rPr lang="en-US" altLang="ko-KR" sz="4400" dirty="0"/>
                        <a:t>, </a:t>
                      </a:r>
                      <a:r>
                        <a:rPr lang="ko-KR" altLang="en-US" sz="4400" dirty="0"/>
                        <a:t>먹으나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5957489"/>
                  </a:ext>
                </a:extLst>
              </a:tr>
              <a:tr h="286174">
                <a:tc rowSpan="2"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받침 </a:t>
                      </a:r>
                      <a:r>
                        <a:rPr lang="en-US" altLang="ko-KR" sz="4400" dirty="0"/>
                        <a:t>X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+ -</a:t>
                      </a:r>
                      <a:r>
                        <a:rPr lang="ko-KR" altLang="en-US" sz="4400" dirty="0"/>
                        <a:t>나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크나</a:t>
                      </a:r>
                      <a:r>
                        <a:rPr lang="en-US" altLang="ko-KR" sz="4400" dirty="0"/>
                        <a:t>, </a:t>
                      </a:r>
                      <a:r>
                        <a:rPr lang="ko-KR" altLang="en-US" sz="4400" dirty="0"/>
                        <a:t>보나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7304846"/>
                  </a:ext>
                </a:extLst>
              </a:tr>
              <a:tr h="286174">
                <a:tc v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ㄹ받침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+ -</a:t>
                      </a:r>
                      <a:r>
                        <a:rPr lang="ko-KR" altLang="en-US" sz="4400" dirty="0"/>
                        <a:t>나 </a:t>
                      </a:r>
                      <a:endParaRPr lang="en-US" altLang="ko-KR" sz="4400" dirty="0"/>
                    </a:p>
                    <a:p>
                      <a:pPr algn="ctr"/>
                      <a:r>
                        <a:rPr lang="en-US" altLang="ko-KR" sz="3200" dirty="0"/>
                        <a:t>(verb</a:t>
                      </a:r>
                      <a:r>
                        <a:rPr lang="ko-KR" altLang="en-US" sz="3200" dirty="0"/>
                        <a:t> </a:t>
                      </a:r>
                      <a:r>
                        <a:rPr lang="en-US" altLang="ko-KR" sz="3200" dirty="0"/>
                        <a:t>stem</a:t>
                      </a:r>
                      <a:r>
                        <a:rPr lang="ko-KR" altLang="en-US" sz="3200" dirty="0"/>
                        <a:t> ㄹ </a:t>
                      </a:r>
                      <a:r>
                        <a:rPr lang="en-US" altLang="ko-KR" sz="3200" dirty="0"/>
                        <a:t>dropping)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만드나</a:t>
                      </a:r>
                      <a:r>
                        <a:rPr lang="en-US" altLang="ko-KR" sz="4400" dirty="0"/>
                        <a:t>, </a:t>
                      </a:r>
                      <a:r>
                        <a:rPr lang="ko-KR" altLang="en-US" sz="4400" dirty="0"/>
                        <a:t>사나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4327327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C831689D-7621-4FCE-90FB-5A7080771472}"/>
              </a:ext>
            </a:extLst>
          </p:cNvPr>
          <p:cNvSpPr/>
          <p:nvPr/>
        </p:nvSpPr>
        <p:spPr>
          <a:xfrm>
            <a:off x="3256280" y="4185920"/>
            <a:ext cx="5679440" cy="16882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동사와 형용사 구분 없이 적용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72854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48832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며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457200" y="4672501"/>
            <a:ext cx="12192000" cy="135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이 전단지를 붙인 사람은 강아지를 잃어버린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주인이며</a:t>
            </a:r>
            <a:r>
              <a:rPr lang="ko-KR" altLang="en-US" sz="3600" b="1" dirty="0">
                <a:latin typeface="+mn-ea"/>
              </a:rPr>
              <a:t> 지금 강아지를 찾으려고 노력하고 있어요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6339838" y="2880335"/>
            <a:ext cx="585216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네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두 가지 이상의 사실을 나열할 때 이 문법을 써요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6339839" y="2314410"/>
            <a:ext cx="585216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‘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푸들이며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’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에 쓰였어요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6339839" y="1146637"/>
            <a:ext cx="585216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이 전단지에서 오늘의 문법이 쓰인 예를 보세요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4" name="Picture 4" descr="Question Of The Day Clipart">
            <a:extLst>
              <a:ext uri="{FF2B5EF4-FFF2-40B4-BE49-F238E27FC236}">
                <a16:creationId xmlns:a16="http://schemas.microsoft.com/office/drawing/2014/main" id="{684DE086-D7C5-4E0D-A992-86387F171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1101301"/>
            <a:ext cx="6014720" cy="30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6958AA-501D-4069-AF15-F639582927FA}"/>
              </a:ext>
            </a:extLst>
          </p:cNvPr>
          <p:cNvSpPr txBox="1"/>
          <p:nvPr/>
        </p:nvSpPr>
        <p:spPr>
          <a:xfrm>
            <a:off x="721360" y="1425263"/>
            <a:ext cx="515112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/>
              <a:t>강아지를 찾습니다</a:t>
            </a:r>
            <a:r>
              <a:rPr lang="en-US" altLang="ko-KR" sz="3200" b="1" dirty="0"/>
              <a:t>!</a:t>
            </a:r>
          </a:p>
          <a:p>
            <a:pPr algn="ctr"/>
            <a:endParaRPr lang="en-US" altLang="ko-KR" sz="2000" dirty="0"/>
          </a:p>
          <a:p>
            <a:pPr algn="ctr"/>
            <a:r>
              <a:rPr lang="ko-KR" altLang="en-US" sz="2800" dirty="0"/>
              <a:t>하얀 </a:t>
            </a:r>
            <a:r>
              <a:rPr lang="ko-KR" altLang="en-US" sz="2800" b="1" dirty="0">
                <a:solidFill>
                  <a:srgbClr val="FF0000"/>
                </a:solidFill>
              </a:rPr>
              <a:t>푸들이며</a:t>
            </a:r>
            <a:r>
              <a:rPr lang="ko-KR" altLang="en-US" sz="2800" dirty="0"/>
              <a:t> 핑크색 옷을 입고 있습니다</a:t>
            </a:r>
            <a:r>
              <a:rPr lang="en-US" altLang="ko-KR" sz="2800" dirty="0"/>
              <a:t>. </a:t>
            </a:r>
          </a:p>
          <a:p>
            <a:pPr algn="ctr"/>
            <a:endParaRPr lang="en-US" altLang="ko-KR" sz="1400" dirty="0"/>
          </a:p>
          <a:p>
            <a:pPr algn="ctr"/>
            <a:r>
              <a:rPr lang="ko-KR" altLang="en-US" sz="2800" dirty="0"/>
              <a:t>연락처</a:t>
            </a:r>
            <a:r>
              <a:rPr lang="en-US" altLang="ko-KR" sz="2800" dirty="0"/>
              <a:t>: 123-456-7890</a:t>
            </a:r>
            <a:endParaRPr lang="en-US" sz="2800" dirty="0"/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1007138"/>
            <a:ext cx="12207764" cy="707231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list two or more actions or states equally.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245625" y="2086246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정사각형은 네 변의 길이가 </a:t>
            </a:r>
            <a:r>
              <a:rPr lang="ko-KR" altLang="en-US" sz="3600" b="1" dirty="0">
                <a:solidFill>
                  <a:srgbClr val="FF0000"/>
                </a:solidFill>
              </a:rPr>
              <a:t>같으며</a:t>
            </a:r>
            <a:r>
              <a:rPr lang="ko-KR" altLang="en-US" sz="3600" dirty="0"/>
              <a:t> 네 각의 크기도 같다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261390" y="3204919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공간 지각 능력이 </a:t>
            </a:r>
            <a:r>
              <a:rPr lang="ko-KR" altLang="en-US" sz="3600" b="1" dirty="0">
                <a:solidFill>
                  <a:srgbClr val="FF0000"/>
                </a:solidFill>
              </a:rPr>
              <a:t>뛰어나며</a:t>
            </a:r>
            <a:r>
              <a:rPr lang="ko-KR" altLang="en-US" sz="3600" dirty="0"/>
              <a:t> 미적 감각이 있는 사람은 디자이너가 되는 것이 좋다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237743" y="4802374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그 건물은 돌로 </a:t>
            </a:r>
            <a:r>
              <a:rPr lang="ko-KR" altLang="en-US" sz="3600" b="1" dirty="0">
                <a:solidFill>
                  <a:srgbClr val="FF0000"/>
                </a:solidFill>
              </a:rPr>
              <a:t>지어졌으며</a:t>
            </a:r>
            <a:r>
              <a:rPr lang="ko-KR" altLang="en-US" sz="3600" dirty="0"/>
              <a:t> 바닥에는 대리석이 깔려 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0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709920" y="5845414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89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E14DEDB-E3F3-4E50-A2B7-0D22AF9F3A8C}"/>
              </a:ext>
            </a:extLst>
          </p:cNvPr>
          <p:cNvSpPr/>
          <p:nvPr/>
        </p:nvSpPr>
        <p:spPr>
          <a:xfrm>
            <a:off x="603158" y="296271"/>
            <a:ext cx="48832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며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E3657DD-5825-49BF-8FA9-14A91B533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954178"/>
              </p:ext>
            </p:extLst>
          </p:nvPr>
        </p:nvGraphicFramePr>
        <p:xfrm>
          <a:off x="-1" y="719665"/>
          <a:ext cx="12192000" cy="2686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4951242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4318739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92653172"/>
                    </a:ext>
                  </a:extLst>
                </a:gridCol>
              </a:tblGrid>
              <a:tr h="13432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비눗방울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맨홀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틈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0465456"/>
                  </a:ext>
                </a:extLst>
              </a:tr>
              <a:tr h="13432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생존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본능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2663001"/>
                  </a:ext>
                </a:extLst>
              </a:tr>
            </a:tbl>
          </a:graphicData>
        </a:graphic>
      </p:graphicFrame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5861D521-D360-4EDF-AC65-9951515B1A35}"/>
              </a:ext>
            </a:extLst>
          </p:cNvPr>
          <p:cNvSpPr/>
          <p:nvPr/>
        </p:nvSpPr>
        <p:spPr>
          <a:xfrm>
            <a:off x="2296160" y="3375740"/>
            <a:ext cx="2905760" cy="2425734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비눗방울과 맨홀 뚜껑의 공통점은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18" name="Rectangle: Folded Corner 17">
            <a:extLst>
              <a:ext uri="{FF2B5EF4-FFF2-40B4-BE49-F238E27FC236}">
                <a16:creationId xmlns:a16="http://schemas.microsoft.com/office/drawing/2014/main" id="{FC76F9AD-8998-4E63-A683-C6EE9AF40F7A}"/>
              </a:ext>
            </a:extLst>
          </p:cNvPr>
          <p:cNvSpPr/>
          <p:nvPr/>
        </p:nvSpPr>
        <p:spPr>
          <a:xfrm rot="21300750">
            <a:off x="8529536" y="2035248"/>
            <a:ext cx="2407920" cy="4061456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벌집을 들여다보면 꿀벌들의 생존 본능을 알 수 있다고요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19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도형의 특징 파악하기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0" y="3817207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무슨 사진들이에요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0" y="4543379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벌집은 왜 육각형일까요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75E6DA-1550-4A46-9CA8-94ADD45E1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09" y="811247"/>
            <a:ext cx="4655912" cy="28697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D08096-174A-4189-8BC6-42362F2EB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9279" y="811247"/>
            <a:ext cx="4655912" cy="28697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8745C8-B345-41C7-A427-54F9974C81E8}"/>
              </a:ext>
            </a:extLst>
          </p:cNvPr>
          <p:cNvSpPr txBox="1"/>
          <p:nvPr/>
        </p:nvSpPr>
        <p:spPr>
          <a:xfrm>
            <a:off x="0" y="5278392"/>
            <a:ext cx="1219199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F0"/>
                </a:solidFill>
                <a:latin typeface="+mn-ea"/>
              </a:rPr>
              <a:t>맨홀은 왜 원형으로 만들었을까요</a:t>
            </a:r>
            <a:r>
              <a:rPr lang="en-US" altLang="ko-KR" sz="3000" b="1" dirty="0">
                <a:solidFill>
                  <a:srgbClr val="00B0F0"/>
                </a:solidFill>
                <a:latin typeface="+mn-ea"/>
              </a:rPr>
              <a:t>? </a:t>
            </a:r>
            <a:endParaRPr lang="en-US" sz="3000" b="1" dirty="0">
              <a:solidFill>
                <a:srgbClr val="00B0F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6156960" y="2829166"/>
            <a:ext cx="6035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완벽한 도형</a:t>
            </a:r>
            <a:r>
              <a:rPr lang="en-US" altLang="ko-KR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원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방송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4200964" y="288652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24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152400" y="5483351"/>
            <a:ext cx="3448705" cy="1082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114800" y="999165"/>
            <a:ext cx="79248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여러 가지 도형들 중에서 가장 완벽한 도형은 무엇일까요</a:t>
            </a:r>
            <a:r>
              <a:rPr lang="en-US" altLang="ko-KR" sz="3000" b="1" dirty="0">
                <a:latin typeface="+mn-ea"/>
              </a:rPr>
              <a:t>? </a:t>
            </a:r>
            <a:endParaRPr lang="en-US" sz="3000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599440" y="4827460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방송에서 원은 왜 완벽한 도형으로 불린다고 해요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599440" y="5429721"/>
            <a:ext cx="11592560" cy="594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컵이 원기둥이 아니라 사각기둥이라면 어떨까요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2" name="024">
            <a:hlinkClick r:id="" action="ppaction://media"/>
            <a:extLst>
              <a:ext uri="{FF2B5EF4-FFF2-40B4-BE49-F238E27FC236}">
                <a16:creationId xmlns:a16="http://schemas.microsoft.com/office/drawing/2014/main" id="{E7D0FAAE-059F-4E70-A552-B14B177123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44126" y="2908646"/>
            <a:ext cx="920511" cy="920511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3035A06F-2F0A-4656-8596-E6D7E3140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04505"/>
            <a:ext cx="3891244" cy="389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735F2DE-7A28-47C3-B451-B3524BDFA91F}"/>
              </a:ext>
            </a:extLst>
          </p:cNvPr>
          <p:cNvSpPr txBox="1"/>
          <p:nvPr/>
        </p:nvSpPr>
        <p:spPr>
          <a:xfrm>
            <a:off x="1508042" y="896894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©fineartship.co.kr</a:t>
            </a:r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6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63840" y="1"/>
            <a:ext cx="4328160" cy="1087120"/>
          </a:xfrm>
          <a:prstGeom prst="rect">
            <a:avLst/>
          </a:prstGeom>
          <a:solidFill>
            <a:srgbClr val="FFA52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09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54650" y="1489024"/>
            <a:ext cx="4237350" cy="34284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>
                <a:latin typeface="+mj-lt"/>
                <a:ea typeface="Malgun Gothic" panose="020B0503020000020004" pitchFamily="34" charset="-127"/>
              </a:rPr>
              <a:t>도형과 공간의 세계</a:t>
            </a:r>
            <a:endParaRPr lang="en-US" sz="60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B1D0C6-CC11-48F4-B909-32DB5E287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8087360" cy="619547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477382" y="3818123"/>
            <a:ext cx="9714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벌집 모양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전문가 설명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1085" y="376935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25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503604" y="4722916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벌집이 정육각형으로 된 이유를 과학적으로 설명해 볼래요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743295" y="5985801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501085" y="5380218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꿀벌들은 똑똑한 걸까요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생존 본능에 따르는 걸까요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06973" y="929322"/>
            <a:ext cx="64798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벌집을 직접 본 적 있어요</a:t>
            </a:r>
            <a:r>
              <a:rPr lang="en-US" altLang="ko-KR" sz="3000" b="1" dirty="0">
                <a:latin typeface="+mn-ea"/>
              </a:rPr>
              <a:t>? </a:t>
            </a:r>
            <a:endParaRPr lang="en-US" sz="3000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D3385-F727-431F-A104-DC251F7D5DDE}"/>
              </a:ext>
            </a:extLst>
          </p:cNvPr>
          <p:cNvSpPr/>
          <p:nvPr/>
        </p:nvSpPr>
        <p:spPr>
          <a:xfrm>
            <a:off x="306973" y="1640576"/>
            <a:ext cx="7352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한평생 벌을 연구해 온 전문가 인터뷰를 들어 볼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벌집 모양이 어떤 도형인지 생각하면서 들어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dirty="0">
              <a:solidFill>
                <a:srgbClr val="0070C0"/>
              </a:solidFill>
            </a:endParaRPr>
          </a:p>
        </p:txBody>
      </p:sp>
      <p:pic>
        <p:nvPicPr>
          <p:cNvPr id="2" name="025">
            <a:hlinkClick r:id="" action="ppaction://media"/>
            <a:extLst>
              <a:ext uri="{FF2B5EF4-FFF2-40B4-BE49-F238E27FC236}">
                <a16:creationId xmlns:a16="http://schemas.microsoft.com/office/drawing/2014/main" id="{A8E6573C-260B-461D-B134-D6C93CDBDE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5965" y="3789672"/>
            <a:ext cx="914401" cy="9144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3FC06A-81D8-4271-B71A-B25B10FB13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6119" y="869370"/>
            <a:ext cx="3918908" cy="24155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75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9" y="903930"/>
            <a:ext cx="2160362" cy="278415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사물 모양과 기능 조사해서 발표하기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387602" y="896546"/>
            <a:ext cx="684224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마우스는 왜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기능을 위해서  이런 모양으로 만들었을까요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477A6-6BE0-4893-9C5D-477E27E3142E}"/>
              </a:ext>
            </a:extLst>
          </p:cNvPr>
          <p:cNvSpPr txBox="1"/>
          <p:nvPr/>
        </p:nvSpPr>
        <p:spPr>
          <a:xfrm>
            <a:off x="402904" y="4178112"/>
            <a:ext cx="1178909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교과서에 마련된 지면에 직접 메모하고 정리하세요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402904" y="4854215"/>
            <a:ext cx="1179925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정리한 내용을 발표하세요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175464-4345-4EA2-8932-6D3C0BA78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0037" y="989195"/>
            <a:ext cx="2294724" cy="22839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2387601" y="2045194"/>
            <a:ext cx="855471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생활에서 볼 수 있는 여러 사물을 간단한 그림으로 그리고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,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 왜 그 모양으로 만들었을지 조사해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93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422800"/>
              </p:ext>
            </p:extLst>
          </p:nvPr>
        </p:nvGraphicFramePr>
        <p:xfrm>
          <a:off x="-1" y="712101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070071827"/>
                    </a:ext>
                  </a:extLst>
                </a:gridCol>
              </a:tblGrid>
              <a:tr h="26902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신전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아치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6017940"/>
                  </a:ext>
                </a:extLst>
              </a:tr>
              <a:tr h="26902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손꼽히다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2089791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1DEEEC0-92DB-4613-80EE-7AC41563A96B}"/>
              </a:ext>
            </a:extLst>
          </p:cNvPr>
          <p:cNvSpPr/>
          <p:nvPr/>
        </p:nvSpPr>
        <p:spPr>
          <a:xfrm>
            <a:off x="-1" y="1957182"/>
            <a:ext cx="6096000" cy="143377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神</a:t>
            </a:r>
            <a:r>
              <a:rPr lang="ko-KR" altLang="en-US" sz="3200" dirty="0"/>
              <a:t>귀신 신 </a:t>
            </a:r>
            <a:r>
              <a:rPr lang="ko-KR" altLang="en-US" sz="6000" dirty="0"/>
              <a:t>殿</a:t>
            </a:r>
            <a:r>
              <a:rPr lang="ko-KR" altLang="en-US" sz="3200" dirty="0"/>
              <a:t> 대궐 전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07103C-AE92-4FB7-B90F-91928EA14867}"/>
              </a:ext>
            </a:extLst>
          </p:cNvPr>
          <p:cNvSpPr/>
          <p:nvPr/>
        </p:nvSpPr>
        <p:spPr>
          <a:xfrm>
            <a:off x="0" y="4658892"/>
            <a:ext cx="6075683" cy="143376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여럿 중에서 뛰어나다고 여겨지다</a:t>
            </a:r>
            <a:endParaRPr lang="en-US" sz="32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5A6E62-CCCA-4C7F-B053-C6D0FD19F5C7}"/>
              </a:ext>
            </a:extLst>
          </p:cNvPr>
          <p:cNvSpPr/>
          <p:nvPr/>
        </p:nvSpPr>
        <p:spPr>
          <a:xfrm>
            <a:off x="6095999" y="1963420"/>
            <a:ext cx="6075680" cy="142753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반원형 구조물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1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92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343150" y="889961"/>
            <a:ext cx="3161083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</a:p>
          <a:p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ko-KR" altLang="en-US" sz="3200" b="1" dirty="0">
                <a:solidFill>
                  <a:srgbClr val="FF0000"/>
                </a:solidFill>
              </a:rPr>
              <a:t>황금비율</a:t>
            </a:r>
            <a:r>
              <a:rPr lang="ko-KR" altLang="en-US" sz="3000" dirty="0"/>
              <a:t>이 무엇인지 아세요</a:t>
            </a:r>
            <a:r>
              <a:rPr lang="en-US" altLang="ko-KR" sz="3000" dirty="0"/>
              <a:t>?</a:t>
            </a:r>
          </a:p>
          <a:p>
            <a:r>
              <a:rPr lang="en-US" sz="3200" dirty="0"/>
              <a:t>EBS </a:t>
            </a:r>
            <a:r>
              <a:rPr lang="ko-KR" altLang="en-US" sz="3200" dirty="0"/>
              <a:t>다큐 동영상 </a:t>
            </a:r>
            <a:r>
              <a:rPr lang="en-US" altLang="ko-KR" sz="3200" b="1" dirty="0"/>
              <a:t>‘</a:t>
            </a:r>
            <a:r>
              <a:rPr lang="ko-KR" altLang="en-US" sz="3200" b="1" dirty="0"/>
              <a:t>황금비율의 비밀</a:t>
            </a:r>
            <a:r>
              <a:rPr lang="en-US" altLang="ko-KR" sz="3200" b="1" dirty="0"/>
              <a:t>’</a:t>
            </a:r>
            <a:r>
              <a:rPr lang="ko-KR" altLang="en-US" sz="3200" dirty="0"/>
              <a:t>을 함께 보고 이야기 나눠요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pic>
        <p:nvPicPr>
          <p:cNvPr id="3" name="Online Media 2" title="EBS ￫ﾋﾤ￭ﾁﾐ￭ﾔﾄ￫ﾝﾼ￬ﾞﾄ - Docuprime_￭ﾙﾩ￪ﾸﾈ￫ﾹﾄ￬ﾜﾨ￬ﾝﾘ ￫ﾹﾄ￫ﾰﾀ 1￫ﾶﾀ-￬ﾈﾨ￬ﾝﾀ ￪ﾷﾸ￫ﾦﾼ ￬ﾰﾾ￪ﾸﾰ_#001">
            <a:hlinkClick r:id="" action="ppaction://media"/>
            <a:extLst>
              <a:ext uri="{FF2B5EF4-FFF2-40B4-BE49-F238E27FC236}">
                <a16:creationId xmlns:a16="http://schemas.microsoft.com/office/drawing/2014/main" id="{5E74638C-ED26-498F-8D0E-D6C5AEEFD85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615993" y="895002"/>
            <a:ext cx="8433767" cy="474399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2840C7-80DD-4EAC-83AB-7419DA712540}"/>
              </a:ext>
            </a:extLst>
          </p:cNvPr>
          <p:cNvSpPr/>
          <p:nvPr/>
        </p:nvSpPr>
        <p:spPr>
          <a:xfrm>
            <a:off x="5641392" y="5715526"/>
            <a:ext cx="47947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7"/>
              </a:rPr>
              <a:t>https://www.youtube.com/watch?v=k4wZ4w6KU5E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DB68883-4F9F-43D2-8BDA-AC014D84E15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A20BDC-DC51-45A0-B6F9-36D8BAD99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452" y="0"/>
            <a:ext cx="7129443" cy="62721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B9E5DD-5824-4502-BCF2-5086EA331CDF}"/>
              </a:ext>
            </a:extLst>
          </p:cNvPr>
          <p:cNvSpPr txBox="1"/>
          <p:nvPr/>
        </p:nvSpPr>
        <p:spPr>
          <a:xfrm>
            <a:off x="7521888" y="895656"/>
            <a:ext cx="433760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세계 문화유산 </a:t>
            </a:r>
            <a:r>
              <a:rPr lang="en-US" altLang="ko-KR" sz="3600" b="1" dirty="0"/>
              <a:t>1</a:t>
            </a:r>
            <a:r>
              <a:rPr lang="ko-KR" altLang="en-US" sz="3600" b="1" dirty="0"/>
              <a:t>호</a:t>
            </a:r>
            <a:endParaRPr lang="en-US" altLang="ko-KR" sz="3600" b="1" dirty="0"/>
          </a:p>
          <a:p>
            <a:r>
              <a:rPr lang="ko-KR" altLang="en-US" sz="3200" dirty="0"/>
              <a:t>그리스의 </a:t>
            </a:r>
            <a:endParaRPr lang="en-US" altLang="ko-KR" sz="3200" dirty="0"/>
          </a:p>
          <a:p>
            <a:r>
              <a:rPr lang="ko-KR" altLang="en-US" sz="4400" b="1" dirty="0">
                <a:solidFill>
                  <a:srgbClr val="FF0000"/>
                </a:solidFill>
              </a:rPr>
              <a:t>파르테논 신전</a:t>
            </a:r>
            <a:r>
              <a:rPr lang="ko-KR" altLang="en-US" sz="3200" dirty="0"/>
              <a:t>은 </a:t>
            </a:r>
            <a:r>
              <a:rPr lang="en-US" altLang="ko-KR" sz="3600" b="1" dirty="0"/>
              <a:t>1:1.618</a:t>
            </a:r>
            <a:r>
              <a:rPr lang="ko-KR" altLang="en-US" sz="3200" dirty="0"/>
              <a:t>이라는 황금비율로 지어져 아름다울 뿐만 아니라 매우 안정적으로 보인다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DB68883-4F9F-43D2-8BDA-AC014D84E15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4C813-AB3E-4653-8ADB-CE6ECDB2B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2"/>
            <a:ext cx="8969771" cy="61829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BF3F91-A7DA-4B44-A72B-9214E7868635}"/>
              </a:ext>
            </a:extLst>
          </p:cNvPr>
          <p:cNvSpPr/>
          <p:nvPr/>
        </p:nvSpPr>
        <p:spPr>
          <a:xfrm>
            <a:off x="9532306" y="5992159"/>
            <a:ext cx="24485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hlinkClick r:id="rId5"/>
              </a:rPr>
              <a:t>https://www.youtube.com/watch?v=FGkN2iKv1Kg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B9E5DD-5824-4502-BCF2-5086EA331CDF}"/>
              </a:ext>
            </a:extLst>
          </p:cNvPr>
          <p:cNvSpPr txBox="1"/>
          <p:nvPr/>
        </p:nvSpPr>
        <p:spPr>
          <a:xfrm>
            <a:off x="9006085" y="95014"/>
            <a:ext cx="3149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석빙고</a:t>
            </a:r>
            <a:r>
              <a:rPr lang="ko-KR" altLang="en-US" sz="2800" dirty="0"/>
              <a:t>는 신라시대부터 만들어 사용해 온</a:t>
            </a:r>
            <a:r>
              <a:rPr lang="en-US" altLang="ko-KR" sz="2800" dirty="0"/>
              <a:t>, </a:t>
            </a:r>
            <a:r>
              <a:rPr lang="ko-KR" altLang="en-US" sz="2800" dirty="0"/>
              <a:t>우리 조상들의 과학 기술을 엿볼 수 있는 자연 냉동고이다</a:t>
            </a:r>
            <a:r>
              <a:rPr lang="en-US" altLang="ko-KR" sz="2800" dirty="0"/>
              <a:t>.</a:t>
            </a:r>
            <a:endParaRPr lang="en-US" sz="3200" dirty="0"/>
          </a:p>
        </p:txBody>
      </p:sp>
      <p:pic>
        <p:nvPicPr>
          <p:cNvPr id="4" name="Online Media 3" title="￬ﾄﾝ￫ﾹﾙ￪ﾳﾠ / YTN ￬ﾂﾬ￬ﾝﾴ￬ﾖﾸ￬ﾊﾤ">
            <a:hlinkClick r:id="" action="ppaction://media"/>
            <a:extLst>
              <a:ext uri="{FF2B5EF4-FFF2-40B4-BE49-F238E27FC236}">
                <a16:creationId xmlns:a16="http://schemas.microsoft.com/office/drawing/2014/main" id="{0E661B5F-064F-4CF1-82F4-4957A1C0F56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016604" y="402987"/>
            <a:ext cx="9964262" cy="5604897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D43DA1E-DEA8-4D09-8179-29FC3075F023}"/>
              </a:ext>
            </a:extLst>
          </p:cNvPr>
          <p:cNvSpPr/>
          <p:nvPr/>
        </p:nvSpPr>
        <p:spPr>
          <a:xfrm>
            <a:off x="36315" y="3886200"/>
            <a:ext cx="1943974" cy="2568813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교과서의 읽기 지문 읽고 연습 문제 </a:t>
            </a:r>
            <a:r>
              <a:rPr lang="en-US" altLang="ko-KR" sz="2800" dirty="0"/>
              <a:t>2 </a:t>
            </a:r>
            <a:r>
              <a:rPr lang="ko-KR" altLang="en-US" sz="2800" dirty="0"/>
              <a:t>풀기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36884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93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473439" y="5637167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세계의 유명 건축물 조사해서 설명하는 글 쓰기</a:t>
            </a:r>
            <a:endParaRPr lang="en-US" sz="28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F1E633-7D99-4905-9F24-899116BD621B}"/>
              </a:ext>
            </a:extLst>
          </p:cNvPr>
          <p:cNvSpPr txBox="1"/>
          <p:nvPr/>
        </p:nvSpPr>
        <p:spPr>
          <a:xfrm>
            <a:off x="9083040" y="2155424"/>
            <a:ext cx="3149600" cy="281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여기에 있는 건축물 또는 다른 유명 건축물을 선택해서 특징을 조사하세요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518160" y="5382109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조사 내용을 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2-3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단락의 설명문으로 정리하세요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D90F69-74BD-4ABD-8447-12EC37EC9C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239" t="13754" r="9985" b="15973"/>
          <a:stretch/>
        </p:blipFill>
        <p:spPr>
          <a:xfrm>
            <a:off x="518160" y="929007"/>
            <a:ext cx="8595360" cy="442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1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668773" y="302818"/>
            <a:ext cx="9241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국보 </a:t>
            </a:r>
            <a:r>
              <a:rPr lang="en-US" altLang="ko-K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호 첨성대 이야기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668772" cy="11338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78381" y="1385713"/>
            <a:ext cx="2668772" cy="3482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2800" dirty="0">
                <a:solidFill>
                  <a:schemeClr val="tx1"/>
                </a:solidFill>
              </a:rPr>
              <a:t>교과서 </a:t>
            </a:r>
            <a:r>
              <a:rPr lang="en-US" altLang="ko-KR" sz="2800" dirty="0">
                <a:solidFill>
                  <a:schemeClr val="tx1"/>
                </a:solidFill>
              </a:rPr>
              <a:t>94</a:t>
            </a:r>
            <a:r>
              <a:rPr lang="ko-KR" altLang="en-US" sz="2800" dirty="0">
                <a:solidFill>
                  <a:schemeClr val="tx1"/>
                </a:solidFill>
              </a:rPr>
              <a:t>쪽을 읽고 동영상도 함께 봐요</a:t>
            </a:r>
            <a:r>
              <a:rPr lang="en-US" altLang="ko-KR" sz="2800" dirty="0">
                <a:solidFill>
                  <a:schemeClr val="tx1"/>
                </a:solidFill>
              </a:rPr>
              <a:t>. </a:t>
            </a:r>
            <a:r>
              <a:rPr lang="ko-KR" altLang="en-US" sz="2800" dirty="0">
                <a:solidFill>
                  <a:schemeClr val="tx1"/>
                </a:solidFill>
              </a:rPr>
              <a:t>다음 슬라이드에 영어 설명 비디오가 이어집니다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2E37AE-A6B5-4168-9A05-C8A17F9EA7EE}"/>
              </a:ext>
            </a:extLst>
          </p:cNvPr>
          <p:cNvSpPr/>
          <p:nvPr/>
        </p:nvSpPr>
        <p:spPr>
          <a:xfrm>
            <a:off x="1325352" y="4867957"/>
            <a:ext cx="1493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6"/>
              </a:rPr>
              <a:t>https://www.youtube.com/watch?v=qRbwlgIuqvM</a:t>
            </a:r>
            <a:endParaRPr lang="en-US" dirty="0"/>
          </a:p>
        </p:txBody>
      </p:sp>
      <p:pic>
        <p:nvPicPr>
          <p:cNvPr id="10" name="Online Media 9" title="￬ﾧﾀ￬ﾋﾝ English 2 - Unit 52. ￬ﾋﾠ￫ﾝﾼ ￬ﾲﾨ￬ﾄﾱ￫ﾌﾀ￬ﾝﾘ ￬ﾃﾁ￬ﾧﾕ￬ﾄﾱ￬ﾝﾄ ￬ﾕﾄ￬ﾋﾜ￫ﾂﾘ￬ﾚﾔ_#001">
            <a:hlinkClick r:id="" action="ppaction://media"/>
            <a:extLst>
              <a:ext uri="{FF2B5EF4-FFF2-40B4-BE49-F238E27FC236}">
                <a16:creationId xmlns:a16="http://schemas.microsoft.com/office/drawing/2014/main" id="{A8AB53FD-3727-497B-BD32-125414B6AC1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25532" y="1133815"/>
            <a:ext cx="8785538" cy="4941865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668773" y="302818"/>
            <a:ext cx="9241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국보 </a:t>
            </a:r>
            <a:r>
              <a:rPr lang="en-US" altLang="ko-K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호 첨성대 이야기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668772" cy="11338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274808" y="1528378"/>
            <a:ext cx="2668772" cy="3482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2800" dirty="0">
                <a:solidFill>
                  <a:schemeClr val="tx1"/>
                </a:solidFill>
              </a:rPr>
              <a:t>첨성대에 대해서 한국어와 영어로 어떻게 설명하면 좋은지 배워 봅시다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A0A96C-9205-489E-9657-5F2EBA764CBD}"/>
              </a:ext>
            </a:extLst>
          </p:cNvPr>
          <p:cNvSpPr/>
          <p:nvPr/>
        </p:nvSpPr>
        <p:spPr>
          <a:xfrm>
            <a:off x="1027781" y="5010622"/>
            <a:ext cx="19157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6"/>
              </a:rPr>
              <a:t>https://www.youtube.com/watch?v=XlLXvZz1ojE</a:t>
            </a:r>
            <a:endParaRPr lang="en-US" dirty="0"/>
          </a:p>
        </p:txBody>
      </p:sp>
      <p:pic>
        <p:nvPicPr>
          <p:cNvPr id="3" name="Online Media 2" title="￬ﾧﾀ￬ﾋﾝ English 2 - Unit 52. ￬ﾋﾠ￫ﾝﾼ ￬ﾲﾨ￬ﾄﾱ￫ﾌﾀ￬ﾝﾘ ￬ﾃﾁ￬ﾧﾕ￬ﾄﾱ￬ﾝﾄ ￬ﾕﾄ￬ﾋﾜ￫ﾂﾘ￬ﾚﾔ_#002">
            <a:hlinkClick r:id="" action="ppaction://media"/>
            <a:extLst>
              <a:ext uri="{FF2B5EF4-FFF2-40B4-BE49-F238E27FC236}">
                <a16:creationId xmlns:a16="http://schemas.microsoft.com/office/drawing/2014/main" id="{0FFE7FB8-5416-4845-9052-D616363F07C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943580" y="1133815"/>
            <a:ext cx="8842020" cy="4973636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651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307498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599" y="1769370"/>
            <a:ext cx="8578273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수업 시간에 교과서 </a:t>
            </a:r>
            <a:r>
              <a:rPr lang="en-US" altLang="ko-KR" sz="3000" dirty="0">
                <a:latin typeface="+mn-ea"/>
              </a:rPr>
              <a:t>93</a:t>
            </a:r>
            <a:r>
              <a:rPr lang="ko-KR" altLang="en-US" sz="3000" dirty="0">
                <a:latin typeface="+mn-ea"/>
              </a:rPr>
              <a:t>쪽의 쓰기 활동으로 여러분이 선택한 세계의 유명 건축물에 대해 </a:t>
            </a:r>
            <a:endParaRPr lang="en-US" altLang="ko-KR" sz="30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3000" dirty="0">
                <a:latin typeface="+mn-ea"/>
              </a:rPr>
              <a:t>2-3</a:t>
            </a:r>
            <a:r>
              <a:rPr lang="ko-KR" altLang="en-US" sz="3000" dirty="0">
                <a:latin typeface="+mn-ea"/>
              </a:rPr>
              <a:t>단락의 발표문으로 정리했지요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좀 더 내용을 보충해서 보고서를 써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왜 그 건축물을 선택했는지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그 건축물이 갖는 특징과 의미는 무엇인지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조사 과정에서 무엇을 배웠는지 사진 자료와 함께 정리해 보기 바랍니다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3183010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581911" y="450830"/>
            <a:ext cx="595298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무슨 사진이에요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57052" y="4879246"/>
            <a:ext cx="998262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책상 위에 있는 물건들 중 비슷한 모양의 것을 찾아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이 물건들은 어떤 도형과 닮았어요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388931" y="2026038"/>
            <a:ext cx="2646017" cy="37506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38FB6A-4895-40A6-8192-AC29DB5D37A1}"/>
              </a:ext>
            </a:extLst>
          </p:cNvPr>
          <p:cNvSpPr txBox="1"/>
          <p:nvPr/>
        </p:nvSpPr>
        <p:spPr>
          <a:xfrm>
            <a:off x="6581911" y="1200529"/>
            <a:ext cx="545865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이 사진 속에서 어떤 모양들을 찾을 수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E9118F-F415-433D-8497-ABAD3F583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6166808" cy="472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https://www.psychotactics.com/art-saying-but/</a:t>
            </a:r>
            <a:endParaRPr lang="en-US" altLang="ko-KR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http://www.fineartshop.co.kr/shop/detail.htm?code1=22&amp;code2=07&amp;code3=&amp;no=007771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https://www.youtube.com/watch?v=k4wZ4w6KU5E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https://www.youtube.com/watch?v=FGkN2iKv1Kg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https://www.youtube.com/watch?v=qRbwlgIuqvM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https://www.youtube.com/watch?v=XlLXvZz1ojE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9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다양한 사물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건축물에 대해 모양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공간의 특징 등을 이야기해 볼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995680" y="1992219"/>
            <a:ext cx="4899991" cy="3880833"/>
            <a:chOff x="603160" y="2296734"/>
            <a:chExt cx="4886836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886836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생활 속에서 사물의 모양을 도형과 연결 지을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공간과 건축물의 특징을 말할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24758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096000" y="1992218"/>
            <a:ext cx="5100320" cy="3880834"/>
            <a:chOff x="1350175" y="2296733"/>
            <a:chExt cx="4314067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1350175" y="3099087"/>
              <a:ext cx="4314067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도형과 공간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도형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위치와 공간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나</a:t>
              </a:r>
              <a:endParaRPr lang="en-US" altLang="ko-KR" sz="3000" dirty="0"/>
            </a:p>
            <a:p>
              <a:r>
                <a:rPr lang="en-US" altLang="ko-KR" sz="3200" dirty="0"/>
                <a:t>            2.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며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첨성대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2148398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다양한 도형들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7B3449-AEE5-4FF5-A75E-C8C7B90E1916}"/>
              </a:ext>
            </a:extLst>
          </p:cNvPr>
          <p:cNvSpPr txBox="1"/>
          <p:nvPr/>
        </p:nvSpPr>
        <p:spPr>
          <a:xfrm>
            <a:off x="0" y="5637805"/>
            <a:ext cx="12192000" cy="12159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평면 도형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2800" dirty="0">
                <a:latin typeface="+mn-ea"/>
              </a:rPr>
              <a:t>삼각형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사각형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오각형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육각형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마름모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원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정사각형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직사각형 </a:t>
            </a:r>
            <a:r>
              <a:rPr lang="ko-KR" altLang="en-US" sz="3200" b="1" dirty="0">
                <a:latin typeface="+mn-ea"/>
              </a:rPr>
              <a:t>입체 도형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2800" dirty="0">
                <a:latin typeface="+mn-ea"/>
              </a:rPr>
              <a:t>원뿔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삼각뿔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원기둥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사각기둥</a:t>
            </a:r>
            <a:endParaRPr lang="en-US" sz="30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C0689B-C857-46F8-B877-78F2E9B25C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82" r="5495"/>
          <a:stretch/>
        </p:blipFill>
        <p:spPr>
          <a:xfrm>
            <a:off x="59560" y="972030"/>
            <a:ext cx="1871130" cy="1804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D53AD3-9816-4535-B208-A3E1236CE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6345" y="1218242"/>
            <a:ext cx="1871130" cy="16014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FD4315-16A4-448D-9C89-C59F04B527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7144" y="982400"/>
            <a:ext cx="2108925" cy="18049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DFD523-2065-41EA-8EE8-61EE80B5C6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2774" y="1017445"/>
            <a:ext cx="2088450" cy="17874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F9B14F-E939-4737-9CA3-F0A6FF17EE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3219" y="1008684"/>
            <a:ext cx="1993050" cy="18049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B1A7F3-8E5C-4C27-AD3B-CD21CFE0F9C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49" r="6246"/>
          <a:stretch/>
        </p:blipFill>
        <p:spPr>
          <a:xfrm>
            <a:off x="10071924" y="987473"/>
            <a:ext cx="1904469" cy="18049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63FCC9-0D8A-4C92-9F07-8CD7D4EA55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673122"/>
            <a:ext cx="1891181" cy="16186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EF4F8F0-E353-4EDD-BB9E-283A71FA9B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2033" y="3579942"/>
            <a:ext cx="1993050" cy="18049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EB4AAD-A294-43C4-9AF8-E260CAA4373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5036" r="12516"/>
          <a:stretch/>
        </p:blipFill>
        <p:spPr>
          <a:xfrm>
            <a:off x="4264905" y="3520247"/>
            <a:ext cx="1527879" cy="18049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C103D1-A018-4880-A81E-A341E3C4C09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495" r="7686"/>
          <a:stretch/>
        </p:blipFill>
        <p:spPr>
          <a:xfrm>
            <a:off x="6022986" y="3582966"/>
            <a:ext cx="1830961" cy="18049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F0C26C1-3735-4AAE-9198-73F402DE68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4190" r="17249"/>
          <a:stretch/>
        </p:blipFill>
        <p:spPr>
          <a:xfrm>
            <a:off x="8293592" y="3579942"/>
            <a:ext cx="1445901" cy="18049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9D60CB0-20EC-43EF-A309-55A2FE7343D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69695" y="3579942"/>
            <a:ext cx="2108925" cy="1804967"/>
          </a:xfrm>
          <a:prstGeom prst="rect">
            <a:avLst/>
          </a:prstGeom>
        </p:spPr>
      </p:pic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67B1DFAF-D740-4738-8226-19761296968A}"/>
              </a:ext>
            </a:extLst>
          </p:cNvPr>
          <p:cNvSpPr/>
          <p:nvPr/>
        </p:nvSpPr>
        <p:spPr>
          <a:xfrm>
            <a:off x="325414" y="1855576"/>
            <a:ext cx="5547360" cy="1787443"/>
          </a:xfrm>
          <a:prstGeom prst="wedgeRoundRectCallout">
            <a:avLst>
              <a:gd name="adj1" fmla="val -64056"/>
              <a:gd name="adj2" fmla="val 93194"/>
              <a:gd name="adj3" fmla="val 16667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삼각형과 사각형은 무엇이 달라요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E0E0A120-FAAA-4461-BB97-EB7678A32C52}"/>
              </a:ext>
            </a:extLst>
          </p:cNvPr>
          <p:cNvSpPr/>
          <p:nvPr/>
        </p:nvSpPr>
        <p:spPr>
          <a:xfrm>
            <a:off x="6291203" y="1874513"/>
            <a:ext cx="5547360" cy="1787443"/>
          </a:xfrm>
          <a:prstGeom prst="wedgeRoundRectCallout">
            <a:avLst>
              <a:gd name="adj1" fmla="val 67629"/>
              <a:gd name="adj2" fmla="val 83531"/>
              <a:gd name="adj3" fmla="val 16667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정사각형과 직사각형은 어떻게 달라요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32F2080-628F-4AE6-B0BA-969C64989414}"/>
              </a:ext>
            </a:extLst>
          </p:cNvPr>
          <p:cNvSpPr txBox="1"/>
          <p:nvPr/>
        </p:nvSpPr>
        <p:spPr>
          <a:xfrm>
            <a:off x="0" y="430852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사각형의 종류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4" name="Diamond 3">
            <a:extLst>
              <a:ext uri="{FF2B5EF4-FFF2-40B4-BE49-F238E27FC236}">
                <a16:creationId xmlns:a16="http://schemas.microsoft.com/office/drawing/2014/main" id="{FAE26BF9-735B-4800-A4EF-75C3466F48B3}"/>
              </a:ext>
            </a:extLst>
          </p:cNvPr>
          <p:cNvSpPr/>
          <p:nvPr/>
        </p:nvSpPr>
        <p:spPr>
          <a:xfrm>
            <a:off x="8996622" y="1488252"/>
            <a:ext cx="2082801" cy="2287931"/>
          </a:xfrm>
          <a:prstGeom prst="diamond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BEB82-269E-49DB-970D-8121149AD9CA}"/>
              </a:ext>
            </a:extLst>
          </p:cNvPr>
          <p:cNvSpPr/>
          <p:nvPr/>
        </p:nvSpPr>
        <p:spPr>
          <a:xfrm>
            <a:off x="586740" y="1850613"/>
            <a:ext cx="3652519" cy="166624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F2595A-29D3-4DE2-A6AE-F88E82799A3C}"/>
              </a:ext>
            </a:extLst>
          </p:cNvPr>
          <p:cNvSpPr/>
          <p:nvPr/>
        </p:nvSpPr>
        <p:spPr>
          <a:xfrm>
            <a:off x="5181600" y="1846889"/>
            <a:ext cx="1664208" cy="166624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4B681F-2EC8-416C-B6C7-FEED55B51C0E}"/>
              </a:ext>
            </a:extLst>
          </p:cNvPr>
          <p:cNvSpPr txBox="1"/>
          <p:nvPr/>
        </p:nvSpPr>
        <p:spPr>
          <a:xfrm>
            <a:off x="588355" y="4002586"/>
            <a:ext cx="74342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직사각형</a:t>
            </a:r>
            <a:r>
              <a:rPr lang="ko-KR" altLang="en-US" sz="3000" dirty="0"/>
              <a:t>과 </a:t>
            </a:r>
            <a:r>
              <a:rPr lang="ko-KR" altLang="en-US" sz="3000" b="1" dirty="0"/>
              <a:t>정사각형</a:t>
            </a:r>
            <a:r>
              <a:rPr lang="ko-KR" altLang="en-US" sz="3000" dirty="0"/>
              <a:t>은 네 각이 모두 </a:t>
            </a:r>
            <a:endParaRPr lang="en-US" altLang="ko-KR" sz="3000" dirty="0"/>
          </a:p>
          <a:p>
            <a:r>
              <a:rPr lang="ko-KR" altLang="en-US" sz="3000" dirty="0"/>
              <a:t>직각인 사각형이다</a:t>
            </a:r>
            <a:r>
              <a:rPr lang="en-US" altLang="ko-KR" sz="3000" dirty="0"/>
              <a:t>.</a:t>
            </a:r>
          </a:p>
          <a:p>
            <a:r>
              <a:rPr lang="ko-KR" altLang="en-US" sz="3000" b="1" dirty="0">
                <a:solidFill>
                  <a:srgbClr val="FF0000"/>
                </a:solidFill>
              </a:rPr>
              <a:t>정사각형</a:t>
            </a:r>
            <a:r>
              <a:rPr lang="ko-KR" altLang="en-US" sz="3000" dirty="0"/>
              <a:t>은 네 변의 길이가 모두 같다</a:t>
            </a:r>
            <a:r>
              <a:rPr lang="en-US" altLang="ko-KR" sz="3000" dirty="0"/>
              <a:t>.</a:t>
            </a:r>
          </a:p>
          <a:p>
            <a:r>
              <a:rPr lang="ko-KR" altLang="en-US" sz="3000" b="1" dirty="0">
                <a:solidFill>
                  <a:srgbClr val="FF0000"/>
                </a:solidFill>
              </a:rPr>
              <a:t>직사각형</a:t>
            </a:r>
            <a:r>
              <a:rPr lang="ko-KR" altLang="en-US" sz="3000" dirty="0"/>
              <a:t>은 마주보는 두 변의 길이가 같다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34FDDD-F45A-4F08-8467-0E739D70D9E7}"/>
              </a:ext>
            </a:extLst>
          </p:cNvPr>
          <p:cNvSpPr txBox="1"/>
          <p:nvPr/>
        </p:nvSpPr>
        <p:spPr>
          <a:xfrm>
            <a:off x="8022590" y="4002586"/>
            <a:ext cx="4030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rgbClr val="FF0000"/>
                </a:solidFill>
              </a:rPr>
              <a:t>마름모</a:t>
            </a:r>
            <a:r>
              <a:rPr lang="ko-KR" altLang="en-US" sz="3000" dirty="0"/>
              <a:t>는 마주보는 변 </a:t>
            </a:r>
            <a:endParaRPr lang="en-US" altLang="ko-KR" sz="3000" dirty="0"/>
          </a:p>
          <a:p>
            <a:r>
              <a:rPr lang="ko-KR" altLang="en-US" sz="3000" dirty="0"/>
              <a:t>두 쌍이 모두 평행하고 네 변의 길이가 같다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7DC0A0C-3119-4BE5-B1F5-AB9F994D1FF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39C10-A00F-4888-9C8C-42E12F0F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50" y="321338"/>
            <a:ext cx="3482495" cy="20635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F3D030-5F59-4B4D-8801-6877FBB40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940" y="165261"/>
            <a:ext cx="2457990" cy="2455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AF4447-E541-4F98-86B4-F2F1A8FD0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1505" y="321338"/>
            <a:ext cx="1990467" cy="1933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260946-C3D9-4CE5-9519-06DA8010E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763" y="3039322"/>
            <a:ext cx="3055427" cy="21500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18C180-F83E-49B5-9676-1A59883FB1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8356" y="2997279"/>
            <a:ext cx="3060881" cy="2150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134CDB-49E4-499F-B8A9-75578801BA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2615" y="2964525"/>
            <a:ext cx="1856640" cy="240768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C9B65E4-06F9-4BF7-B902-37518C16FF52}"/>
              </a:ext>
            </a:extLst>
          </p:cNvPr>
          <p:cNvSpPr txBox="1"/>
          <p:nvPr/>
        </p:nvSpPr>
        <p:spPr>
          <a:xfrm>
            <a:off x="0" y="547274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각각의 사물의 이름과 그에 맞는 도형의 이름을 말해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3785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위치와 공간 관련 어휘</a:t>
            </a:r>
            <a:endParaRPr lang="en-US" sz="40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AE54280-F299-42E9-AFC9-C2ED9BA9E5BE}"/>
              </a:ext>
            </a:extLst>
          </p:cNvPr>
          <p:cNvSpPr/>
          <p:nvPr/>
        </p:nvSpPr>
        <p:spPr>
          <a:xfrm>
            <a:off x="7543828" y="5759321"/>
            <a:ext cx="4389120" cy="94488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연습문제 </a:t>
            </a:r>
            <a:r>
              <a:rPr lang="en-US" altLang="ko-KR" sz="3200" b="1" dirty="0"/>
              <a:t>2 </a:t>
            </a:r>
            <a:r>
              <a:rPr lang="ko-KR" altLang="en-US" sz="3200" b="1" dirty="0"/>
              <a:t>풀기</a:t>
            </a:r>
            <a:endParaRPr lang="en-US" sz="3200" b="1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39A83DBA-6CBF-4BD2-B3CB-6693026F0F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363772"/>
              </p:ext>
            </p:extLst>
          </p:nvPr>
        </p:nvGraphicFramePr>
        <p:xfrm>
          <a:off x="5079" y="893212"/>
          <a:ext cx="12192000" cy="48661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17794009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312712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2454541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464671037"/>
                    </a:ext>
                  </a:extLst>
                </a:gridCol>
              </a:tblGrid>
              <a:tr h="97322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지름</a:t>
                      </a:r>
                      <a:r>
                        <a:rPr lang="en-US" altLang="ko-KR" sz="4000" dirty="0"/>
                        <a:t>, </a:t>
                      </a:r>
                      <a:r>
                        <a:rPr lang="ko-KR" altLang="en-US" sz="4000" dirty="0"/>
                        <a:t>반지름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점</a:t>
                      </a:r>
                      <a:r>
                        <a:rPr lang="en-US" altLang="ko-KR" sz="4000" dirty="0"/>
                        <a:t>, </a:t>
                      </a:r>
                      <a:r>
                        <a:rPr lang="ko-KR" altLang="en-US" sz="4000" dirty="0"/>
                        <a:t>선</a:t>
                      </a:r>
                      <a:r>
                        <a:rPr lang="en-US" altLang="ko-KR" sz="4000" dirty="0"/>
                        <a:t>, </a:t>
                      </a:r>
                      <a:r>
                        <a:rPr lang="ko-KR" altLang="en-US" sz="4000" dirty="0"/>
                        <a:t>면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변</a:t>
                      </a:r>
                      <a:r>
                        <a:rPr lang="en-US" altLang="ko-KR" sz="4000" dirty="0"/>
                        <a:t>, </a:t>
                      </a:r>
                      <a:r>
                        <a:rPr lang="ko-KR" altLang="en-US" sz="4000" dirty="0"/>
                        <a:t>각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2812415"/>
                  </a:ext>
                </a:extLst>
              </a:tr>
              <a:tr h="973222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높이</a:t>
                      </a:r>
                      <a:r>
                        <a:rPr lang="en-US" altLang="ko-KR" sz="4000" dirty="0"/>
                        <a:t>, </a:t>
                      </a:r>
                      <a:r>
                        <a:rPr lang="ko-KR" altLang="en-US" sz="4000" dirty="0"/>
                        <a:t>넓이</a:t>
                      </a:r>
                      <a:r>
                        <a:rPr lang="en-US" altLang="ko-KR" sz="4000" dirty="0"/>
                        <a:t>, </a:t>
                      </a:r>
                      <a:r>
                        <a:rPr lang="ko-KR" altLang="en-US" sz="4000" dirty="0"/>
                        <a:t>둘레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가로</a:t>
                      </a:r>
                      <a:r>
                        <a:rPr lang="en-US" altLang="ko-KR" sz="4000" dirty="0"/>
                        <a:t>, </a:t>
                      </a:r>
                      <a:r>
                        <a:rPr lang="ko-KR" altLang="en-US" sz="4000" dirty="0"/>
                        <a:t>세로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508619"/>
                  </a:ext>
                </a:extLst>
              </a:tr>
              <a:tr h="973222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이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가 정사각형 모양이다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~(</a:t>
                      </a:r>
                      <a:r>
                        <a:rPr lang="ko-KR" altLang="en-US" sz="4000" dirty="0"/>
                        <a:t>으</a:t>
                      </a:r>
                      <a:r>
                        <a:rPr lang="en-US" altLang="ko-KR" sz="4000" dirty="0"/>
                        <a:t>)</a:t>
                      </a:r>
                      <a:r>
                        <a:rPr lang="ko-KR" altLang="en-US" sz="4000" dirty="0"/>
                        <a:t>로 지어지다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577553"/>
                  </a:ext>
                </a:extLst>
              </a:tr>
              <a:tr h="973222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바닥에 </a:t>
                      </a:r>
                      <a:r>
                        <a:rPr lang="en-US" altLang="ko-KR" sz="4000" dirty="0"/>
                        <a:t>~</a:t>
                      </a:r>
                      <a:r>
                        <a:rPr lang="ko-KR" altLang="en-US" sz="4000" dirty="0"/>
                        <a:t>이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가 깔려 있다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의 중앙에 있다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740538"/>
                  </a:ext>
                </a:extLst>
              </a:tr>
              <a:tr h="973222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의 좌측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우측에 위치하다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와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과 마주보고 있다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32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21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비율 관련 어휘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CA44B5-FE82-40DD-A4AE-EDEF542F080E}"/>
              </a:ext>
            </a:extLst>
          </p:cNvPr>
          <p:cNvSpPr txBox="1"/>
          <p:nvPr/>
        </p:nvSpPr>
        <p:spPr>
          <a:xfrm>
            <a:off x="0" y="5227466"/>
            <a:ext cx="12192000" cy="594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지름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변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각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높이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가로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세로</a:t>
            </a:r>
            <a:endParaRPr lang="en-US" sz="30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32DAEA-8D87-4A9F-903F-D22D588AB9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67" t="22995" r="12832" b="29037"/>
          <a:stretch/>
        </p:blipFill>
        <p:spPr>
          <a:xfrm>
            <a:off x="-1" y="893554"/>
            <a:ext cx="12192000" cy="39730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E6AEC6-4C8C-4A98-B739-312849081C9A}"/>
              </a:ext>
            </a:extLst>
          </p:cNvPr>
          <p:cNvSpPr txBox="1"/>
          <p:nvPr/>
        </p:nvSpPr>
        <p:spPr>
          <a:xfrm>
            <a:off x="4145973" y="1880755"/>
            <a:ext cx="519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변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0FF31D-90D1-4B19-B592-89ED27AFF2C8}"/>
              </a:ext>
            </a:extLst>
          </p:cNvPr>
          <p:cNvSpPr txBox="1"/>
          <p:nvPr/>
        </p:nvSpPr>
        <p:spPr>
          <a:xfrm>
            <a:off x="8756049" y="1880755"/>
            <a:ext cx="519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각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0B77DA-8E42-4576-BEFD-6D9F8E727343}"/>
              </a:ext>
            </a:extLst>
          </p:cNvPr>
          <p:cNvSpPr txBox="1"/>
          <p:nvPr/>
        </p:nvSpPr>
        <p:spPr>
          <a:xfrm>
            <a:off x="2521503" y="2585503"/>
            <a:ext cx="980233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지름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9D527E-110F-426D-A437-06523A07BE59}"/>
              </a:ext>
            </a:extLst>
          </p:cNvPr>
          <p:cNvSpPr txBox="1"/>
          <p:nvPr/>
        </p:nvSpPr>
        <p:spPr>
          <a:xfrm>
            <a:off x="4665518" y="3277798"/>
            <a:ext cx="980233" cy="558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높이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E26332-7322-46F7-9A32-ABBBB2A0A790}"/>
              </a:ext>
            </a:extLst>
          </p:cNvPr>
          <p:cNvSpPr txBox="1"/>
          <p:nvPr/>
        </p:nvSpPr>
        <p:spPr>
          <a:xfrm>
            <a:off x="4665518" y="3984424"/>
            <a:ext cx="980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가로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CE9D-F7FC-46AA-88CD-90052F06EA04}"/>
              </a:ext>
            </a:extLst>
          </p:cNvPr>
          <p:cNvSpPr txBox="1"/>
          <p:nvPr/>
        </p:nvSpPr>
        <p:spPr>
          <a:xfrm>
            <a:off x="7200900" y="3984424"/>
            <a:ext cx="980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세로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47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13452</TotalTime>
  <Words>1634</Words>
  <Application>Microsoft Office PowerPoint</Application>
  <PresentationFormat>Widescreen</PresentationFormat>
  <Paragraphs>265</Paragraphs>
  <Slides>31</Slides>
  <Notes>24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hurme_no2-webfont</vt:lpstr>
      <vt:lpstr>Malgun Gothic</vt:lpstr>
      <vt:lpstr>Malgun Gothic</vt:lpstr>
      <vt:lpstr>Arial</vt:lpstr>
      <vt:lpstr>Calibri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</dc:title>
  <dc:creator>Grace Euna Ko</dc:creator>
  <cp:lastModifiedBy>Hyunkyu Yi</cp:lastModifiedBy>
  <cp:revision>645</cp:revision>
  <dcterms:created xsi:type="dcterms:W3CDTF">2020-04-18T22:55:50Z</dcterms:created>
  <dcterms:modified xsi:type="dcterms:W3CDTF">2020-06-08T03:03:53Z</dcterms:modified>
</cp:coreProperties>
</file>